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</p:sldMasterIdLst>
  <p:notesMasterIdLst>
    <p:notesMasterId r:id="rId11"/>
  </p:notesMasterIdLst>
  <p:sldIdLst>
    <p:sldId id="257" r:id="rId5"/>
    <p:sldId id="4629" r:id="rId6"/>
    <p:sldId id="4630" r:id="rId7"/>
    <p:sldId id="4631" r:id="rId8"/>
    <p:sldId id="4632" r:id="rId9"/>
    <p:sldId id="4633" r:id="rId10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414EA-38FC-4026-BAE9-0F9D75781978}" v="26" dt="2025-02-20T08:31:06.487"/>
    <p1510:client id="{1DE636F6-30BC-4439-B803-1C9D77F31B4D}" v="125" dt="2025-02-21T08:35:53.191"/>
    <p1510:client id="{560F92F9-2396-4CCA-8494-43C619231CA2}" v="14" dt="2025-02-21T07:00:04.376"/>
    <p1510:client id="{F3BB7469-1604-4E64-A1F0-FC31CA256771}" v="731" dt="2025-02-21T08:32:38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CB5B66A-0500-4F53-9246-E8404DFF3351}" type="datetimeFigureOut">
              <a:rPr lang="th-TH" smtClean="0"/>
              <a:t>21/02/68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A251C8F-FCC2-4DD4-8883-5BFDA17DF0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52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7484" y="5680036"/>
            <a:ext cx="5413736" cy="46480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510420">
              <a:defRPr/>
            </a:pPr>
            <a:r>
              <a:rPr lang="th-TH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t>ลับ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0420">
              <a:defRPr/>
            </a:pPr>
            <a:r>
              <a:rPr lang="th-TH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t>ลับ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0420">
              <a:defRPr/>
            </a:pPr>
            <a:fld id="{F2FB1184-9AD7-40FE-A521-5AB74B35B5A1}" type="slidenum">
              <a:rPr lang="th-TH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510420">
                <a:defRPr/>
              </a:pPr>
              <a:t>2</a:t>
            </a:fld>
            <a:endParaRPr lang="th-TH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690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27050" y="895350"/>
            <a:ext cx="7940675" cy="446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/>
          </a:p>
        </p:txBody>
      </p:sp>
      <p:sp>
        <p:nvSpPr>
          <p:cNvPr id="2765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893" indent="-301881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527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39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549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560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72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582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5594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6155">
              <a:defRPr/>
            </a:pPr>
            <a:fld id="{B6174CB6-2D1E-45DA-83EC-D13BCE932BD2}" type="slidenum">
              <a:rPr lang="th-TH" altLang="en-US" sz="1300">
                <a:solidFill>
                  <a:srgbClr val="000000"/>
                </a:solidFill>
                <a:cs typeface="Cordia New" panose="020B0304020202020204" pitchFamily="34" charset="-34"/>
              </a:rPr>
              <a:pPr defTabSz="966155">
                <a:defRPr/>
              </a:pPr>
              <a:t>3</a:t>
            </a:fld>
            <a:endParaRPr lang="th-TH" altLang="en-US" sz="1300">
              <a:solidFill>
                <a:srgbClr val="000000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779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27050" y="895350"/>
            <a:ext cx="7940675" cy="446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/>
          </a:p>
        </p:txBody>
      </p:sp>
      <p:sp>
        <p:nvSpPr>
          <p:cNvPr id="2765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893" indent="-301881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527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39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549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560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72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582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5594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6155">
              <a:defRPr/>
            </a:pPr>
            <a:fld id="{B6174CB6-2D1E-45DA-83EC-D13BCE932BD2}" type="slidenum">
              <a:rPr lang="th-TH" altLang="en-US" sz="1300">
                <a:solidFill>
                  <a:srgbClr val="000000"/>
                </a:solidFill>
                <a:cs typeface="Cordia New" panose="020B0304020202020204" pitchFamily="34" charset="-34"/>
              </a:rPr>
              <a:pPr defTabSz="966155">
                <a:defRPr/>
              </a:pPr>
              <a:t>4</a:t>
            </a:fld>
            <a:endParaRPr lang="th-TH" altLang="en-US" sz="1300">
              <a:solidFill>
                <a:srgbClr val="000000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424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F19C1-1B19-B3DF-FF75-78EBA083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>
            <a:extLst>
              <a:ext uri="{FF2B5EF4-FFF2-40B4-BE49-F238E27FC236}">
                <a16:creationId xmlns:a16="http://schemas.microsoft.com/office/drawing/2014/main" id="{6E7C67FE-8ED8-74C6-8394-52362FCC0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27050" y="895350"/>
            <a:ext cx="7940675" cy="446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>
            <a:extLst>
              <a:ext uri="{FF2B5EF4-FFF2-40B4-BE49-F238E27FC236}">
                <a16:creationId xmlns:a16="http://schemas.microsoft.com/office/drawing/2014/main" id="{B81ACA5F-5F8C-C471-AD66-3755405146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/>
          </a:p>
        </p:txBody>
      </p:sp>
      <p:sp>
        <p:nvSpPr>
          <p:cNvPr id="27652" name="ตัวแทนหมายเลขสไลด์ 3">
            <a:extLst>
              <a:ext uri="{FF2B5EF4-FFF2-40B4-BE49-F238E27FC236}">
                <a16:creationId xmlns:a16="http://schemas.microsoft.com/office/drawing/2014/main" id="{240D15BC-57D4-BC49-55FD-60CD341B2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893" indent="-301881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527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539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549" indent="-241506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560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72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582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5594" indent="-241506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66155">
              <a:defRPr/>
            </a:pPr>
            <a:fld id="{B6174CB6-2D1E-45DA-83EC-D13BCE932BD2}" type="slidenum">
              <a:rPr lang="th-TH" altLang="en-US" sz="1300">
                <a:solidFill>
                  <a:srgbClr val="000000"/>
                </a:solidFill>
                <a:cs typeface="Cordia New" panose="020B0304020202020204" pitchFamily="34" charset="-34"/>
              </a:rPr>
              <a:pPr defTabSz="966155">
                <a:defRPr/>
              </a:pPr>
              <a:t>5</a:t>
            </a:fld>
            <a:endParaRPr lang="th-TH" altLang="en-US" sz="1300">
              <a:solidFill>
                <a:srgbClr val="000000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254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F51815-9B31-A060-40D4-0E9B72B1C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CDAC6C4-C8EB-C649-3E79-A4BCA6F5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23E172-4EB4-D501-F0F9-2B187824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780A5CB-96BC-3950-F9A6-F6915F6B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548689D-3EB9-861A-1E23-0037818B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7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BC6511-4BBF-D89C-31A0-8830BDF2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1E800EB-9877-12F3-768D-F7AC04729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45F6E50-BB63-DAC5-183D-2C99CA01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836B69C-3AC9-0C73-3456-ECB848EB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3C0675C-8C40-5192-6BC4-C68FFEC2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157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E9C1FF-885E-FAB7-ACF9-76821A59C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F8CA396-8E79-023A-1AC7-2D0F47CFD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F4C7CD-FCA9-C40C-5072-96328705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BBD4698-CC13-1FDA-0AA5-188E8556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021CCB-DB17-3FD7-4BB7-2598F121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131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091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666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43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5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991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3964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54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719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5D7982-B6EE-4639-8BBA-C5E3D76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A5C97F-5815-2898-09C2-56E3708B5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148A22-08BC-C7AB-3313-D5E7722C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48653E7-448E-5AF9-122E-22817241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606902-1805-1729-D4E1-EC83B4F5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005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37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722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96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54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742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39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845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666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B63C9-D02D-4C60-B5A2-3648A4DE548E}" type="slidenum">
              <a:rPr kumimoji="0" lang="th-TH" alt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4650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D1C6-1E71-4A7F-A0B5-85566CE06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93DF-4565-47F9-8592-C22BC8EC83A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5593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6487F2-6BDA-D63F-4260-DFBB90BC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B211C1-E046-26D4-9C77-BD0B2F09F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A199D5-6CA8-AC30-50DD-25DFE801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F137F88-76C2-2570-5B89-35247BE4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4BFBF5D-2563-CBDF-A900-23D4232D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015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59EA-E124-4CBE-A7B7-D6FF7C0F8C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D9A1F-49B2-4086-A1BA-73DAA318CF8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87246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1545-7BA8-4BF2-B61A-0ADA55CCDA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600A-314C-4F8F-BB64-1F212D79059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714381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9B94-A6C6-4ECA-9557-036709220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26434-DCF9-41B1-A62B-75203D910FE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98193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4513-10EC-4B89-A73C-B7E78AAC1C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DD5D-D8FD-49D6-BC20-58653671CD2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04001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E96B-7071-4FBF-9A4E-823A52605E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3712B-C492-4810-B540-255B346CCA7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7370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6D94-3C7D-4BC7-B385-2C2F7EA3CC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DDF6A-4065-4FA6-A486-2085AABC270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8666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1283-F7FA-4B09-AED4-FC885ECA1A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4936-5120-4657-8621-F815E5A60A6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91060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AA15-12F5-4A04-900D-9DA5298A9B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654D-2E81-4B51-BE6A-AE3A5EFF9AC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07301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2700-4D7A-4BF5-8584-3E2E56DCCE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5974E-69AE-4E61-9AE7-1B68C896338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72477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1A89-B92F-4E7F-9CED-9051ABD838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6CDF1-6010-4B47-B7DA-007F27FEBCA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96467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9C9A20-C934-FF08-BC2B-F8FB56DD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F91D104-572A-BC6B-AED9-F504DC37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AB4623-33D7-EB66-E721-1D2D5AFE7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99B1BE-87ED-A845-EF1E-9F196845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A23906-AA19-5B8F-3072-6BC6E2E3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890E405-C515-9AA2-EA81-3AFF4D52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8948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1434E1-61DA-46B9-B556-B88B2FB96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DCF1DBE-BD16-473B-8CBF-2098DC4DC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BCA83B7-E0A1-45D4-96A8-5DDDA0F2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882-204E-4BAA-B4CD-B2DEA5C4C7D1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3EF142-E83C-4B77-A9CA-B042F026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209366C-F5F2-4F9A-A9AB-F385F268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1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899961-B91B-4C07-825F-D56620BE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8870B4-768D-4199-A907-85931540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233D751-5E1D-40AE-9A06-8BCAEA78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ABDE-3EF6-4859-8D7E-B5CBAB8F33BD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BDB0AC3-1FC4-4665-8C11-1D86CDAF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073BD34-B9EE-4586-B457-1A7F7739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9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48285ED-808C-4027-AA5A-8160FFEB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EA809D9-2DF3-4B32-9F12-F252AF8A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81D590-3D65-4CFA-8854-0B69D64D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3A46-537E-411A-8BB4-ADF262A5CDCD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5D4641-01B4-418A-986D-AF13DF73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FE09A2-E880-4EA1-AA8D-D78F03E6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0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1EB121-A014-4867-AF87-E6966926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D011CA-4313-4A9B-8E60-AC7047963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F172B50-98EB-4C51-AA1E-2687FBE2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1AAC680-347E-4C4C-83F2-415DFC87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BCE1-4198-4A02-BCAE-6D8BCCB1486A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58E3D4-2A11-495E-BCDF-4612206C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7EF2635-36B1-430B-84FB-AF50D414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35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D979A3-D51E-43C9-8A6C-E48E9EE5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7A358B1-6A1E-44D9-9126-99DC9E014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0595477-8B45-44CE-B597-0974F5808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99B8ECB-47BC-40E6-9820-5D985F38E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A44BA4B-112D-4E43-8B37-B070555EE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BB29CC5-1D38-46FD-9853-0866CD7F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0D0-61B1-4E7B-BD00-0E8BA3E3BFAB}" type="datetime1">
              <a:rPr lang="en-US" smtClean="0"/>
              <a:t>2/21/2025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7D5C29F-2B79-48FF-8477-9CAB74C1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95146C7-C26E-4FF6-8881-6BD0D42D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3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A1FD41-8FEE-4BB8-80DE-3514A121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ED23F44-C996-44A4-899C-CD3AEC87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8DF9-A669-4E20-A4CF-799BD776F1C4}" type="datetime1">
              <a:rPr lang="en-US" smtClean="0"/>
              <a:t>2/21/2025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88C69A-B638-485C-B5A9-90EB0061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6915E34-585D-4D27-AD5C-C466440F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32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B89C378-F36A-4105-97A1-11E0BFAD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489C-B868-4F12-87BD-2B132E170745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E416292-CCAC-4FD9-81B9-6D2CFC9B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7EED888-903C-4B7B-AD2F-73ED86F4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02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A23AEC-3E00-4DC0-9F68-3B704A9C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EDCE45-CAA3-49A5-9E3F-9D20F18FE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723FAAF-9541-4272-BB69-9E486E199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392437F-0C11-430B-BC23-AEF07C78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657B-92C5-4542-B312-9B11D47EE5EA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084F7FF-4331-4593-98FF-B78DB135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92F927-5248-4B49-BC4B-80C54433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1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6E8109-F288-446D-B60D-03F6C11B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89E12D9-6BD9-45B1-8221-F74B93060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2F4460C-E6D0-4786-BF38-4CFCD07B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284AAEE-813C-421D-9EA7-9587AD65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92D1-CEB8-4C74-93BA-5AEB46EF8674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524F4DA-94ED-4E37-A510-A606E58C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6F9CA5F-D077-4919-9B43-13621CEA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9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810625-CD72-41B5-B455-5DCA885F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A99B8C8-9FFD-440E-9F9D-A402A630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1BA8CAE-A574-4FAD-B7E6-E50A1583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DCF7-7D7E-445F-B348-E1B0E7A23922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5EE4C0-ED92-49BD-9150-A623F4C6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24581FE-069E-4CB1-81DC-77D78F27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13AE25-23A5-7134-A49A-02A293E9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1C4A045-DE48-6447-28B0-0A42DCF7F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98B4E65-FFAE-25D5-3CA4-55745497B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D0F2460-591E-9188-C88C-8FCE508BD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2765153-DF46-9B87-05AC-FE163DE2B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F78D229-24D7-FE9B-AEB3-982179A6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0E9529C-E7DE-1BBB-5ABA-DCCF3FAD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CE5A50D-2C42-866B-5AF1-6D90FD99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3257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9344001-906F-44E0-90FF-04C444A2B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EC5E1A9-400B-435A-9E11-8E364E5F8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3DD939-5818-4DB1-A664-C4654B7F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02A-82C7-4C28-B321-6297B9B218A4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40A7D9-3C94-45C5-B336-74CDDA68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636616-9681-413C-8004-40DDCE5A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2C1C90-E764-D80B-CF0E-323D4161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6C0B312-6568-6CF3-7800-01B9DFB5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64A16F3-2603-8B2A-73ED-B2240C38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CDB3018-8A0E-3836-4277-2F15184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54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B9BDFBB-DFBF-B9EC-8E04-E677ECF4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84B6D2DD-CABC-0B17-0D94-0027C253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7B8C96D-8AA9-2488-4100-2882DE5E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73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C0C5BA-3E44-58A8-3931-3EE0FF62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81725A-1AB7-4BF2-8747-EFD49013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E1B3A17-5817-C320-3B01-44506DB6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B9083D7-A763-B44A-54C4-568A43D7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A957171-B2BA-9A43-E539-D386E47C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5A4CF38-2816-D70A-7F61-1D29525C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72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5E71AB-BC33-DBD4-6E5F-69ACA011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2C17B65-8966-2DB8-E2F1-0887F49CB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F8C0459-F6BB-AB4A-C729-72D05555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AA501A6-43A2-39B8-D6EA-9BF9919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DFCC334-D0FE-0F95-C7F2-E410D047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6245DB5-1949-BF9F-0E1A-91D12C34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217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C03B718-406B-2B1F-8F62-E591AC6A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04864B-DEAF-94CF-CD71-1D29DEBED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2083296-AE70-ACE3-0607-5211C7A27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68148A-11CA-4BF1-B0C9-63A49618AEBD}" type="datetimeFigureOut">
              <a: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21/02/68</a:t>
            </a:fld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1F9FD5-7A5E-4C05-24D0-CFADC0300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th-TH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643A01-EE0B-E75B-4B8D-A5C5755D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EB63C9-D02D-4C60-B5A2-3648A4DE548E}" type="slidenum">
              <a:rPr kumimoji="0" lang="th-TH" altLang="th-TH" sz="933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kumimoji="0" lang="th-TH" altLang="th-TH" sz="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012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B2B4D-F844-4605-B687-FBD6B33A563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TH SarabunPSK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TH SarabunPSK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F2722-F63D-4DF8-BEA9-DC78F55E19B0}" type="slidenum">
              <a:rPr kumimoji="0" lang="en-US" altLang="th-TH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8063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  <a:endParaRPr lang="en-US" altLang="en-US"/>
          </a:p>
        </p:txBody>
      </p:sp>
      <p:sp>
        <p:nvSpPr>
          <p:cNvPr id="1027" name="ตัวแทนข้อความ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5FCB38-6472-496A-A59C-CA200399A2D5}" type="datetimeFigureOut">
              <a:rPr lang="en-US">
                <a:solidFill>
                  <a:prstClr val="black">
                    <a:tint val="75000"/>
                  </a:prstClr>
                </a:solidFill>
                <a:cs typeface="TH SarabunPSK" pitchFamily="34" charset="-34"/>
              </a:rPr>
              <a:pPr>
                <a:defRPr/>
              </a:pPr>
              <a:t>2/21/2025</a:t>
            </a:fld>
            <a:endParaRPr lang="en-US">
              <a:solidFill>
                <a:prstClr val="black">
                  <a:tint val="75000"/>
                </a:prstClr>
              </a:solidFill>
              <a:cs typeface="TH SarabunPSK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TH SarabunPSK" pitchFamily="34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70215-A51B-41E6-9501-505F0B1DF334}" type="slidenum">
              <a:rPr lang="en-US" alt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5607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9" indent="-22858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A7EF324-64D9-48FC-A8D5-4CECA604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84F12EC-E127-432F-8BB6-7A5E459F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411AF6C-16BC-4FC9-A143-0C883375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3CC7-66A6-42C7-90FE-4F152EBF3E16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465C81-6EAC-4286-88C3-46081454E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E68EBC8-C6FA-46D8-9BE6-3E9AE08D4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D58F-9B6F-49C2-8752-48B87A78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สัญลักษณ์, ยอด, มงกุฎ, ทอง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6F45D3B-947E-5F20-CF4B-ED7EB7DCF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52" y="672280"/>
            <a:ext cx="5053696" cy="5053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71"/>
            <a:ext cx="1219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b">
            <a:spAutoFit/>
          </a:bodyPr>
          <a:lstStyle/>
          <a:p>
            <a:pPr algn="ctr" defTabSz="914354" fontAlgn="ctr"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ความก้าวหน้ารายการจัดซื้อ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จัดจ้างงบประมาณ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256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/>
                <a:cs typeface="TH SarabunPSK"/>
              </a:rPr>
              <a:t>8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 ณ 21 ก.พ.68 (งานในอำนาจฯ) </a:t>
            </a:r>
            <a:endParaRPr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030841-2F68-4B4D-A360-08B5DE03A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60183"/>
              </p:ext>
            </p:extLst>
          </p:nvPr>
        </p:nvGraphicFramePr>
        <p:xfrm>
          <a:off x="218125" y="1057561"/>
          <a:ext cx="11645630" cy="4442023"/>
        </p:xfrm>
        <a:graphic>
          <a:graphicData uri="http://schemas.openxmlformats.org/drawingml/2006/table">
            <a:tbl>
              <a:tblPr firstRow="1" lastRow="1" bandRow="1"/>
              <a:tblGrid>
                <a:gridCol w="2607092">
                  <a:extLst>
                    <a:ext uri="{9D8B030D-6E8A-4147-A177-3AD203B41FA5}">
                      <a16:colId xmlns:a16="http://schemas.microsoft.com/office/drawing/2014/main" val="952149283"/>
                    </a:ext>
                  </a:extLst>
                </a:gridCol>
                <a:gridCol w="1067114">
                  <a:extLst>
                    <a:ext uri="{9D8B030D-6E8A-4147-A177-3AD203B41FA5}">
                      <a16:colId xmlns:a16="http://schemas.microsoft.com/office/drawing/2014/main" val="4233660285"/>
                    </a:ext>
                  </a:extLst>
                </a:gridCol>
                <a:gridCol w="1067114">
                  <a:extLst>
                    <a:ext uri="{9D8B030D-6E8A-4147-A177-3AD203B41FA5}">
                      <a16:colId xmlns:a16="http://schemas.microsoft.com/office/drawing/2014/main" val="2139813169"/>
                    </a:ext>
                  </a:extLst>
                </a:gridCol>
                <a:gridCol w="1370955">
                  <a:extLst>
                    <a:ext uri="{9D8B030D-6E8A-4147-A177-3AD203B41FA5}">
                      <a16:colId xmlns:a16="http://schemas.microsoft.com/office/drawing/2014/main" val="2389868524"/>
                    </a:ext>
                  </a:extLst>
                </a:gridCol>
                <a:gridCol w="1288919">
                  <a:extLst>
                    <a:ext uri="{9D8B030D-6E8A-4147-A177-3AD203B41FA5}">
                      <a16:colId xmlns:a16="http://schemas.microsoft.com/office/drawing/2014/main" val="833731114"/>
                    </a:ext>
                  </a:extLst>
                </a:gridCol>
                <a:gridCol w="1224474">
                  <a:extLst>
                    <a:ext uri="{9D8B030D-6E8A-4147-A177-3AD203B41FA5}">
                      <a16:colId xmlns:a16="http://schemas.microsoft.com/office/drawing/2014/main" val="3684162963"/>
                    </a:ext>
                  </a:extLst>
                </a:gridCol>
                <a:gridCol w="1160027">
                  <a:extLst>
                    <a:ext uri="{9D8B030D-6E8A-4147-A177-3AD203B41FA5}">
                      <a16:colId xmlns:a16="http://schemas.microsoft.com/office/drawing/2014/main" val="2272258189"/>
                    </a:ext>
                  </a:extLst>
                </a:gridCol>
                <a:gridCol w="1031135">
                  <a:extLst>
                    <a:ext uri="{9D8B030D-6E8A-4147-A177-3AD203B41FA5}">
                      <a16:colId xmlns:a16="http://schemas.microsoft.com/office/drawing/2014/main" val="3836917894"/>
                    </a:ext>
                  </a:extLst>
                </a:gridCol>
                <a:gridCol w="828800">
                  <a:extLst>
                    <a:ext uri="{9D8B030D-6E8A-4147-A177-3AD203B41FA5}">
                      <a16:colId xmlns:a16="http://schemas.microsoft.com/office/drawing/2014/main" val="203912602"/>
                    </a:ext>
                  </a:extLst>
                </a:gridCol>
              </a:tblGrid>
              <a:tr h="1666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โครงการ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/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รายการ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/>
                        <a:cs typeface="TH SarabunPSK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สพ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.</a:t>
                      </a:r>
                      <a:r>
                        <a:rPr lang="th-TH" sz="2400" b="1" dirty="0" err="1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ทร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/>
                        <a:cs typeface="TH SarabunPSK"/>
                      </a:endParaRPr>
                    </a:p>
                    <a:p>
                      <a:pPr lvl="0" algn="ctr">
                        <a:buNone/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/>
                          <a:cs typeface="TH SarabunPSK"/>
                        </a:rPr>
                        <a:t>ประกาศแผน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/>
                        <a:cs typeface="TH SarabunPSK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หน่วยเสนอความต้องการ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ขออนุมัติเห็นชอบรายงานขอซื้อ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th-TH" sz="2400" b="1" dirty="0" err="1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dirty="0" err="1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อนุมัติเห็นชอบ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ประกาศเชิญชวน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อนุมัติซื้อ/เสนอ</a:t>
                      </a:r>
                      <a:r>
                        <a:rPr lang="th-TH" sz="2400" b="1" baseline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baseline="0" dirty="0" err="1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2400" b="1" baseline="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</a:t>
                      </a:r>
                      <a:b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ลงนาม</a:t>
                      </a:r>
                      <a:b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ในสัญญา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ผูกพัน งป.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66699"/>
                  </a:ext>
                </a:extLst>
              </a:tr>
              <a:tr h="39210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เกินอำนาจ</a:t>
                      </a:r>
                      <a:r>
                        <a:rPr lang="th-TH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 จก.</a:t>
                      </a:r>
                      <a:r>
                        <a:rPr lang="th-TH" sz="24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สพ</a:t>
                      </a:r>
                      <a:r>
                        <a:rPr lang="th-TH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.</a:t>
                      </a:r>
                      <a:r>
                        <a:rPr lang="th-TH" sz="24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ทร</a:t>
                      </a:r>
                      <a:r>
                        <a:rPr lang="th-TH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.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4F7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23690"/>
                  </a:ext>
                </a:extLst>
              </a:tr>
              <a:tr h="392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งป.ลงทุน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40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40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24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24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08673"/>
                  </a:ext>
                </a:extLst>
              </a:tr>
              <a:tr h="490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งป.</a:t>
                      </a:r>
                      <a:r>
                        <a:rPr lang="th-TH" sz="24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ทร</a:t>
                      </a:r>
                      <a:r>
                        <a:rPr lang="th-TH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.</a:t>
                      </a:r>
                      <a:r>
                        <a:rPr lang="en-U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120/130</a:t>
                      </a:r>
                      <a:r>
                        <a:rPr lang="th-TH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/>
                          <a:cs typeface="TH SarabunPSK"/>
                        </a:rPr>
                        <a:t> เกินล้าน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66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65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60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57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57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29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29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64565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งป.</a:t>
                      </a:r>
                      <a:r>
                        <a:rPr kumimoji="0" lang="th-TH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120/130</a:t>
                      </a: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ต่ำกว่าล้าน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124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103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/>
                        <a:ea typeface="+mn-ea"/>
                        <a:cs typeface="TH SarabunPS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103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/>
                        <a:ea typeface="+mn-ea"/>
                        <a:cs typeface="TH SarabunPS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57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/>
                          <a:ea typeface="+mn-ea"/>
                          <a:cs typeface="TH SarabunPSK"/>
                        </a:rPr>
                        <a:t>57</a:t>
                      </a:r>
                      <a:endPara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/>
                        <a:ea typeface="+mn-ea"/>
                        <a:cs typeface="TH SarabunPS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35534"/>
                  </a:ext>
                </a:extLst>
              </a:tr>
              <a:tr h="505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242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6904"/>
                  </a:ext>
                </a:extLst>
              </a:tr>
              <a:tr h="50555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95.45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93.39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87.60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87.60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47.52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45.45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23.97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2625"/>
                  </a:ext>
                </a:extLst>
              </a:tr>
            </a:tbl>
          </a:graphicData>
        </a:graphic>
      </p:graphicFrame>
      <p:pic>
        <p:nvPicPr>
          <p:cNvPr id="5" name="รูปภาพ 4" descr="รูปภาพประกอบด้วย สัญลักษณ์, ยอด, มงกุฎ, ทอง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196E9EC-E9DF-85A5-18A7-F0A3EF8A7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" y="-9718"/>
            <a:ext cx="762478" cy="7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39995"/>
              </p:ext>
            </p:extLst>
          </p:nvPr>
        </p:nvGraphicFramePr>
        <p:xfrm>
          <a:off x="125355" y="1374110"/>
          <a:ext cx="11941289" cy="3708660"/>
        </p:xfrm>
        <a:graphic>
          <a:graphicData uri="http://schemas.openxmlformats.org/drawingml/2006/table">
            <a:tbl>
              <a:tblPr/>
              <a:tblGrid>
                <a:gridCol w="394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498">
                  <a:extLst>
                    <a:ext uri="{9D8B030D-6E8A-4147-A177-3AD203B41FA5}">
                      <a16:colId xmlns:a16="http://schemas.microsoft.com/office/drawing/2014/main" val="2033793700"/>
                    </a:ext>
                  </a:extLst>
                </a:gridCol>
                <a:gridCol w="710386">
                  <a:extLst>
                    <a:ext uri="{9D8B030D-6E8A-4147-A177-3AD203B41FA5}">
                      <a16:colId xmlns:a16="http://schemas.microsoft.com/office/drawing/2014/main" val="1583568477"/>
                    </a:ext>
                  </a:extLst>
                </a:gridCol>
                <a:gridCol w="766908">
                  <a:extLst>
                    <a:ext uri="{9D8B030D-6E8A-4147-A177-3AD203B41FA5}">
                      <a16:colId xmlns:a16="http://schemas.microsoft.com/office/drawing/2014/main" val="4227219616"/>
                    </a:ext>
                  </a:extLst>
                </a:gridCol>
                <a:gridCol w="802856">
                  <a:extLst>
                    <a:ext uri="{9D8B030D-6E8A-4147-A177-3AD203B41FA5}">
                      <a16:colId xmlns:a16="http://schemas.microsoft.com/office/drawing/2014/main" val="947583807"/>
                    </a:ext>
                  </a:extLst>
                </a:gridCol>
                <a:gridCol w="735401">
                  <a:extLst>
                    <a:ext uri="{9D8B030D-6E8A-4147-A177-3AD203B41FA5}">
                      <a16:colId xmlns:a16="http://schemas.microsoft.com/office/drawing/2014/main" val="622426442"/>
                    </a:ext>
                  </a:extLst>
                </a:gridCol>
                <a:gridCol w="733512">
                  <a:extLst>
                    <a:ext uri="{9D8B030D-6E8A-4147-A177-3AD203B41FA5}">
                      <a16:colId xmlns:a16="http://schemas.microsoft.com/office/drawing/2014/main" val="3115328712"/>
                    </a:ext>
                  </a:extLst>
                </a:gridCol>
                <a:gridCol w="782409">
                  <a:extLst>
                    <a:ext uri="{9D8B030D-6E8A-4147-A177-3AD203B41FA5}">
                      <a16:colId xmlns:a16="http://schemas.microsoft.com/office/drawing/2014/main" val="3620263597"/>
                    </a:ext>
                  </a:extLst>
                </a:gridCol>
                <a:gridCol w="533977">
                  <a:extLst>
                    <a:ext uri="{9D8B030D-6E8A-4147-A177-3AD203B41FA5}">
                      <a16:colId xmlns:a16="http://schemas.microsoft.com/office/drawing/2014/main" val="2747198838"/>
                    </a:ext>
                  </a:extLst>
                </a:gridCol>
              </a:tblGrid>
              <a:tr h="3250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โครงการ/งาน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(ชื่อหน่วย)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 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 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ซื้อ/จ้าง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อำนาจ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อนุมัติ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ขั้นตอนการจัดซื้อจัดจ้าง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6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ประกาศแผน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อนุมัติ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TOR</a:t>
                      </a:r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เห็นชอบรายงานขอซื้อ/ขอจ้าง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ประกาศเชิญชวน/ออกหนังสือเชิญชวน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ยื่นซองเสนอราคา</a:t>
                      </a:r>
                      <a:b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ได้ผู้ชนะ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หัวหน้าส่วนราชการเห็นชอบ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err="1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ผบ.ทร</a:t>
                      </a: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b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เห็นชอบ/อนุมัติ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ลงนามในสัญญา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97523"/>
                  </a:ext>
                </a:extLst>
              </a:tr>
              <a:tr h="977515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1.จ้างซ่อมทำกล้องตรวจการณ์ระยะไกล ตราอักษร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WESCAM 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รุ่น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MX-10MS 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1 งาน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15,000,000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เจาะจง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lang="th-TH" sz="1800" b="1" i="0" u="none" strike="noStrike" kern="1200" spc="-50" baseline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lang="th-TH" sz="1800" b="1" i="0" u="none" strike="noStrike" kern="1200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ธ.ค.67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ก.พ..68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39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2.จ้างซ่อมและปรับเทียบอุปกรณ์ตรวจสอบกล้องตรวจการณ์ </a:t>
                      </a:r>
                      <a:r>
                        <a:rPr lang="en-US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CoMPASS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1 งาน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14,471,000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เจาะจง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kern="1200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lang="th-TH" sz="1800" b="1" i="0" u="none" strike="noStrike" kern="1200" spc="-50" baseline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lang="th-TH" sz="1800" b="1" i="0" u="none" strike="noStrike" kern="1200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ก.พ.68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ก.พ.68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873AB81-53AA-2CAD-6B39-1E2196B2B414}"/>
              </a:ext>
            </a:extLst>
          </p:cNvPr>
          <p:cNvSpPr txBox="1"/>
          <p:nvPr/>
        </p:nvSpPr>
        <p:spPr>
          <a:xfrm>
            <a:off x="2501" y="-2112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การจัดจ้าง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วงเงินอนุมัติเกินอำนาจ จก.</a:t>
            </a:r>
            <a:r>
              <a:rPr kumimoji="0" lang="th-TH" altLang="th-TH" sz="36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สพ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  <a:r>
              <a:rPr kumimoji="0" lang="th-TH" altLang="th-TH" sz="36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ทร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 2 รายการ</a:t>
            </a:r>
          </a:p>
        </p:txBody>
      </p:sp>
      <p:pic>
        <p:nvPicPr>
          <p:cNvPr id="8" name="รูปภาพ 7" descr="รูปภาพประกอบด้วย สัญลักษณ์, ยอด, มงกุฎ, ทอง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5817879-8996-B59B-F6D5-ED2DB8E6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" y="0"/>
            <a:ext cx="1203090" cy="12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1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8254"/>
              </p:ext>
            </p:extLst>
          </p:nvPr>
        </p:nvGraphicFramePr>
        <p:xfrm>
          <a:off x="24666" y="1161452"/>
          <a:ext cx="12167334" cy="5097947"/>
        </p:xfrm>
        <a:graphic>
          <a:graphicData uri="http://schemas.openxmlformats.org/drawingml/2006/table">
            <a:tbl>
              <a:tblPr/>
              <a:tblGrid>
                <a:gridCol w="409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436">
                  <a:extLst>
                    <a:ext uri="{9D8B030D-6E8A-4147-A177-3AD203B41FA5}">
                      <a16:colId xmlns:a16="http://schemas.microsoft.com/office/drawing/2014/main" val="2033793700"/>
                    </a:ext>
                  </a:extLst>
                </a:gridCol>
                <a:gridCol w="681976">
                  <a:extLst>
                    <a:ext uri="{9D8B030D-6E8A-4147-A177-3AD203B41FA5}">
                      <a16:colId xmlns:a16="http://schemas.microsoft.com/office/drawing/2014/main" val="1583568477"/>
                    </a:ext>
                  </a:extLst>
                </a:gridCol>
                <a:gridCol w="779832">
                  <a:extLst>
                    <a:ext uri="{9D8B030D-6E8A-4147-A177-3AD203B41FA5}">
                      <a16:colId xmlns:a16="http://schemas.microsoft.com/office/drawing/2014/main" val="4227219616"/>
                    </a:ext>
                  </a:extLst>
                </a:gridCol>
                <a:gridCol w="796603">
                  <a:extLst>
                    <a:ext uri="{9D8B030D-6E8A-4147-A177-3AD203B41FA5}">
                      <a16:colId xmlns:a16="http://schemas.microsoft.com/office/drawing/2014/main" val="947583807"/>
                    </a:ext>
                  </a:extLst>
                </a:gridCol>
                <a:gridCol w="657396">
                  <a:extLst>
                    <a:ext uri="{9D8B030D-6E8A-4147-A177-3AD203B41FA5}">
                      <a16:colId xmlns:a16="http://schemas.microsoft.com/office/drawing/2014/main" val="622426442"/>
                    </a:ext>
                  </a:extLst>
                </a:gridCol>
                <a:gridCol w="673330">
                  <a:extLst>
                    <a:ext uri="{9D8B030D-6E8A-4147-A177-3AD203B41FA5}">
                      <a16:colId xmlns:a16="http://schemas.microsoft.com/office/drawing/2014/main" val="3115328712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3620263597"/>
                    </a:ext>
                  </a:extLst>
                </a:gridCol>
                <a:gridCol w="653935">
                  <a:extLst>
                    <a:ext uri="{9D8B030D-6E8A-4147-A177-3AD203B41FA5}">
                      <a16:colId xmlns:a16="http://schemas.microsoft.com/office/drawing/2014/main" val="2747198838"/>
                    </a:ext>
                  </a:extLst>
                </a:gridCol>
              </a:tblGrid>
              <a:tr h="3387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โครงการ/งาน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(ชื่อหน่วย)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 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 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ซื้อ/จ้าง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อำนาจ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อนุมัติ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ขั้นตอนการจัดซื้อจัดจ้าง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9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ประกาศแผน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อนุมัติ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TOR</a:t>
                      </a:r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เห็นชอบรายงานขอซื้อ/ขอจ้าง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ประกาศเชิญชวน/ออกหนังสือเชิญชวน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ยื่นซองเสนอราคา</a:t>
                      </a:r>
                      <a:b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ได้ผู้ชนะ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หัวหน้าส่วนราชการเห็นชอบ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err="1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ผบ.ทร</a:t>
                      </a: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b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เห็นชอบ/อนุมัติ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ลงนาม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ในสัญญา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97523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1.จัดซื้อพร้อมติดตั้งอุปกรณ์ประกอบเครื่องตรวจวิเคราะห์ทำนายอายุวัตถุระเบิดประเภทดินขับ จำนวน 12 ชุด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13,000,000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เจาะจง</a:t>
                      </a:r>
                      <a:endParaRPr lang="th-TH" sz="1800" b="1" i="0" u="none" strike="noStrike" spc="-50" baseline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kumimoji="0" lang="th-TH" sz="1800" b="1" i="0" u="none" strike="noStrike" kern="1200" cap="none" spc="-5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ธ.ค.67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2.จัดซื้อเครื่องยิงลูกระเบิดกล ขนาด 40 มม.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MK19 MOD3</a:t>
                      </a:r>
                    </a:p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พร้อมอุปกรณ์ประกอบ จำนวน 6 กระบอก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10,800,000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เจาะจง</a:t>
                      </a:r>
                      <a:endParaRPr lang="th-TH" sz="1800" b="1" i="0" u="none" strike="noStrike" spc="-50" baseline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ผบ.ทร.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อนุมัติยกเลิก27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ยก.</a:t>
                      </a:r>
                      <a:r>
                        <a:rPr lang="th-TH" sz="1600" b="1" i="0" u="none" strike="noStrike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แจ้งผลการพิจารณาแล้ว เมื่อ 16 ม.ค.68 ควรจัดซื้อฯ  </a:t>
                      </a:r>
                    </a:p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ให้ครบตามจำนวนที่กำหนดไว้โดยไม่จำเป็นต้องระบุ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MK19 MOD3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3.จัดซื้อปืนกล ขนาด 7.62 มม.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M60 E6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พร้อมอุปกรณ์ประกอบ จำนวน 12 กระบอก 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10,680,000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เจาะจง</a:t>
                      </a:r>
                      <a:endParaRPr lang="th-TH" sz="1800" b="1" i="0" u="none" strike="noStrike" spc="-50" baseline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จก.</a:t>
                      </a:r>
                      <a:r>
                        <a:rPr kumimoji="0" lang="th-TH" sz="1800" b="1" i="0" u="none" strike="noStrike" kern="1200" cap="none" spc="-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สพ</a:t>
                      </a: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  <a:r>
                        <a:rPr kumimoji="0" lang="th-TH" sz="1800" b="1" i="0" u="none" strike="noStrike" kern="1200" cap="none" spc="-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4.จัดซื้อ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CTG 20 MM AP-T LINKED FOR GUN GAM CO-1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จำนวน 10,000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EA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84,000,000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เจาะจง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ผบ.ทสส.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มี.ค.68</a:t>
                      </a:r>
                    </a:p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เม.ย.68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พ.ค.68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จัดซื้อ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CTG .50" 4API M8 1APIT M20 LINKED </a:t>
                      </a:r>
                      <a:b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302,500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60,500,000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คัดเลือก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kumimoji="0" lang="th-TH" sz="1800" b="1" i="0" u="none" strike="noStrike" kern="1200" cap="none" spc="-5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9C03B9A-0C90-21A3-6E98-2389FA3F59BB}"/>
              </a:ext>
            </a:extLst>
          </p:cNvPr>
          <p:cNvSpPr txBox="1"/>
          <p:nvPr/>
        </p:nvSpPr>
        <p:spPr>
          <a:xfrm>
            <a:off x="2501" y="-21776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การจัดซื้อ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วงเงินอนุมัติเกินอำนาจ จก.</a:t>
            </a:r>
            <a:r>
              <a:rPr kumimoji="0" lang="th-TH" altLang="th-TH" sz="36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สพ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  <a:r>
              <a:rPr kumimoji="0" lang="th-TH" altLang="th-TH" sz="36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ทร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 10 รายการ</a:t>
            </a:r>
          </a:p>
        </p:txBody>
      </p:sp>
      <p:pic>
        <p:nvPicPr>
          <p:cNvPr id="7" name="รูปภาพ 6" descr="รูปภาพประกอบด้วย สัญลักษณ์, ยอด, มงกุฎ, ทอง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EDC66AF-2578-436F-3A6D-FB3D1D94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" y="0"/>
            <a:ext cx="1203090" cy="12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DBFD6-D96E-7563-0AFC-90083767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683CEC9-EAC4-5405-8519-CF657C982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27668"/>
              </p:ext>
            </p:extLst>
          </p:nvPr>
        </p:nvGraphicFramePr>
        <p:xfrm>
          <a:off x="24666" y="1161452"/>
          <a:ext cx="12167334" cy="5097947"/>
        </p:xfrm>
        <a:graphic>
          <a:graphicData uri="http://schemas.openxmlformats.org/drawingml/2006/table">
            <a:tbl>
              <a:tblPr/>
              <a:tblGrid>
                <a:gridCol w="409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436">
                  <a:extLst>
                    <a:ext uri="{9D8B030D-6E8A-4147-A177-3AD203B41FA5}">
                      <a16:colId xmlns:a16="http://schemas.microsoft.com/office/drawing/2014/main" val="2033793700"/>
                    </a:ext>
                  </a:extLst>
                </a:gridCol>
                <a:gridCol w="681976">
                  <a:extLst>
                    <a:ext uri="{9D8B030D-6E8A-4147-A177-3AD203B41FA5}">
                      <a16:colId xmlns:a16="http://schemas.microsoft.com/office/drawing/2014/main" val="1583568477"/>
                    </a:ext>
                  </a:extLst>
                </a:gridCol>
                <a:gridCol w="779832">
                  <a:extLst>
                    <a:ext uri="{9D8B030D-6E8A-4147-A177-3AD203B41FA5}">
                      <a16:colId xmlns:a16="http://schemas.microsoft.com/office/drawing/2014/main" val="4227219616"/>
                    </a:ext>
                  </a:extLst>
                </a:gridCol>
                <a:gridCol w="796603">
                  <a:extLst>
                    <a:ext uri="{9D8B030D-6E8A-4147-A177-3AD203B41FA5}">
                      <a16:colId xmlns:a16="http://schemas.microsoft.com/office/drawing/2014/main" val="947583807"/>
                    </a:ext>
                  </a:extLst>
                </a:gridCol>
                <a:gridCol w="657396">
                  <a:extLst>
                    <a:ext uri="{9D8B030D-6E8A-4147-A177-3AD203B41FA5}">
                      <a16:colId xmlns:a16="http://schemas.microsoft.com/office/drawing/2014/main" val="622426442"/>
                    </a:ext>
                  </a:extLst>
                </a:gridCol>
                <a:gridCol w="673330">
                  <a:extLst>
                    <a:ext uri="{9D8B030D-6E8A-4147-A177-3AD203B41FA5}">
                      <a16:colId xmlns:a16="http://schemas.microsoft.com/office/drawing/2014/main" val="3115328712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3620263597"/>
                    </a:ext>
                  </a:extLst>
                </a:gridCol>
                <a:gridCol w="653935">
                  <a:extLst>
                    <a:ext uri="{9D8B030D-6E8A-4147-A177-3AD203B41FA5}">
                      <a16:colId xmlns:a16="http://schemas.microsoft.com/office/drawing/2014/main" val="2747198838"/>
                    </a:ext>
                  </a:extLst>
                </a:gridCol>
              </a:tblGrid>
              <a:tr h="3387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โครงการ/งาน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(ชื่อหน่วย)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 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 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ซื้อ/จ้าง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อำนาจ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อนุมัติ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ขั้นตอนการจัดซื้อจัดจ้าง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9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ประกาศแผน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อนุมัติ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TOR</a:t>
                      </a:r>
                      <a:endParaRPr lang="th-TH" sz="1800" b="1" i="0" u="none" strike="noStrike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เห็นชอบรายงานขอซื้อ/ขอจ้าง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ประกาศเชิญชวน/ออกหนังสือเชิญชวน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ยื่นซองเสนอราคา</a:t>
                      </a:r>
                      <a:b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ได้ผู้ชนะ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หัวหน้าส่วนราชการเห็นชอบ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err="1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ผบ.ทร</a:t>
                      </a: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b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เห็นชอบ/อนุมัติ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ลงนาม</a:t>
                      </a:r>
                    </a:p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ในสัญญา</a:t>
                      </a:r>
                    </a:p>
                  </a:txBody>
                  <a:tcPr marL="2557" marR="2557" marT="1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97523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6.จัดซื้อร่มบุคคลโดดทางยุทธวิธีแบบกระตุกเอง พร้อมเครื่องเปิดร่มอัตโนมัติ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40 ชุด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47,800,000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คัดเลือก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i="0" u="none" strike="noStrike" kern="1200" spc="-50" baseline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ผบ.ทร</a:t>
                      </a:r>
                      <a:r>
                        <a:rPr lang="th-TH" sz="1800" b="1" i="0" u="none" strike="noStrike" kern="1200" spc="-50" baseline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 ก.ย.67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 ก.พ68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7.จัดซื้อ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CTG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 LV ABM HE And Programming Unit.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2 รายการ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คัดเลือก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kumimoji="0" lang="th-TH" sz="1800" b="1" i="0" u="none" strike="noStrike" kern="1200" cap="none" spc="-5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  <a:endParaRPr lang="th-TH" sz="1800" b="1" i="0" u="none" strike="noStrike" kern="1200" spc="-50" baseline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8.จัดซื้อ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CTG 40 MM  LOW HE DP - SD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8,000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EA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34,960,000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คัดเลือก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kumimoji="0" lang="th-TH" sz="1800" b="1" i="0" u="none" strike="noStrike" kern="1200" cap="none" spc="-5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  <a:endParaRPr lang="th-TH" sz="1800" b="1" i="0" u="none" strike="noStrike" kern="1200" spc="-50" baseline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9.จัดซื้อ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CTG .50" AP 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20,000 </a:t>
                      </a:r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EA</a:t>
                      </a: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23,500,000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คัดเลือก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จก.</a:t>
                      </a:r>
                      <a:r>
                        <a:rPr kumimoji="0" lang="th-TH" sz="1800" b="1" i="0" u="none" strike="noStrike" kern="1200" cap="none" spc="-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สพ</a:t>
                      </a: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  <a:r>
                        <a:rPr kumimoji="0" lang="th-TH" sz="1800" b="1" i="0" u="none" strike="noStrike" kern="1200" cap="none" spc="-5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ต.ค.67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59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10.จัดซื้อปืนกลขนาด .50 นิ้ว </a:t>
                      </a:r>
                      <a:r>
                        <a:rPr lang="en-US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BROWNING M2HB 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ลำกล้องหนัก </a:t>
                      </a:r>
                    </a:p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พร้อมอุปกรณ์ประกอบ จำนวน 18 กระบอก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23,400,000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คัดเลือก</a:t>
                      </a: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ผบ.</a:t>
                      </a:r>
                      <a:r>
                        <a:rPr kumimoji="0" lang="th-TH" sz="1800" b="1" i="0" u="none" strike="noStrike" kern="1200" cap="none" spc="-5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ทร</a:t>
                      </a:r>
                      <a:r>
                        <a:rPr kumimoji="0" lang="th-TH" sz="1800" b="1" i="0" u="none" strike="noStrike" kern="1200" cap="none" spc="-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</a:t>
                      </a:r>
                      <a:endParaRPr lang="th-TH" sz="1800" b="1" i="0" u="none" strike="noStrike" kern="1200" spc="-50" baseline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625" marR="4625" marT="3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 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 </a:t>
                      </a:r>
                      <a:r>
                        <a:rPr kumimoji="0" lang="th-TH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พ.ย.67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 ธ.ค.67</a:t>
                      </a:r>
                    </a:p>
                  </a:txBody>
                  <a:tcPr marL="7729" marR="7729" marT="7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ม.ค.68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ก.พ.68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 มี.ค.68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D7A1718-D17E-C1B9-6DB7-D7CD77DAA1AB}"/>
              </a:ext>
            </a:extLst>
          </p:cNvPr>
          <p:cNvSpPr txBox="1"/>
          <p:nvPr/>
        </p:nvSpPr>
        <p:spPr>
          <a:xfrm>
            <a:off x="2501" y="-21776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การจัดซื้อ</a:t>
            </a: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วงเงินอนุมัติเกินอำนาจ จก.</a:t>
            </a:r>
            <a:r>
              <a:rPr kumimoji="0" lang="th-TH" altLang="th-TH" sz="36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สพ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  <a:r>
              <a:rPr kumimoji="0" lang="th-TH" altLang="th-TH" sz="36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ทร</a:t>
            </a:r>
            <a:r>
              <a:rPr kumimoji="0" lang="th-TH" alt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 10 รายการ</a:t>
            </a:r>
          </a:p>
        </p:txBody>
      </p:sp>
      <p:pic>
        <p:nvPicPr>
          <p:cNvPr id="5" name="รูปภาพ 4" descr="รูปภาพประกอบด้วย สัญลักษณ์, ยอด, มงกุฎ, ทอง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54C1C1C-40CB-743D-223B-990332452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" y="0"/>
            <a:ext cx="1203090" cy="120309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81FC867-7C56-DAC2-7AC1-6D54E94944D6}"/>
              </a:ext>
            </a:extLst>
          </p:cNvPr>
          <p:cNvSpPr txBox="1"/>
          <p:nvPr/>
        </p:nvSpPr>
        <p:spPr>
          <a:xfrm>
            <a:off x="7359487" y="6076336"/>
            <a:ext cx="4854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th-TH" sz="2000" b="1" i="0" u="none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อย</a:t>
            </a:r>
            <a:r>
              <a:rPr lang="th-TH" sz="2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ู่ระหว่างอนุมัติยกเลิกการจัดซื้อเนื่องจากเกินวงเงินงบประมาณร้อยละ 36.53</a:t>
            </a:r>
            <a:endParaRPr lang="th-TH" sz="2000" b="1" i="0" u="none" strike="noStrike" dirty="0">
              <a:solidFill>
                <a:schemeClr val="tx1"/>
              </a:solidFill>
              <a:effectLst/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006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สัญลักษณ์, ยอด, มงกุฎ, ทองเหลือ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AEB3E51-B0F6-DBED-2A35-A1C8F133D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92" y="332593"/>
            <a:ext cx="4052998" cy="4043817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3F6F3E9-BDE3-ADB7-4741-636AA38AACC0}"/>
              </a:ext>
            </a:extLst>
          </p:cNvPr>
          <p:cNvSpPr txBox="1"/>
          <p:nvPr/>
        </p:nvSpPr>
        <p:spPr>
          <a:xfrm>
            <a:off x="3717682" y="4294920"/>
            <a:ext cx="476295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6600" b="1" dirty="0">
                <a:solidFill>
                  <a:srgbClr val="FFC000"/>
                </a:solidFill>
                <a:latin typeface="TH SarabunPSK"/>
                <a:ea typeface="Calibri"/>
                <a:cs typeface="TH SarabunPSK"/>
              </a:rPr>
              <a:t>จบการบรรยาย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3004831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1440</Words>
  <Application>Microsoft Office PowerPoint</Application>
  <PresentationFormat>แบบจอกว้าง</PresentationFormat>
  <Paragraphs>505</Paragraphs>
  <Slides>6</Slides>
  <Notes>4</Notes>
  <HiddenSlides>0</HiddenSlides>
  <MMClips>0</MMClips>
  <ScaleCrop>false</ScaleCrop>
  <HeadingPairs>
    <vt:vector size="4" baseType="variant"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1_ธีมของ Office</vt:lpstr>
      <vt:lpstr>Damask</vt:lpstr>
      <vt:lpstr>2_ธีมของ Office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suwichaes ocha</dc:creator>
  <cp:lastModifiedBy>suwichaes ocha</cp:lastModifiedBy>
  <cp:revision>62</cp:revision>
  <cp:lastPrinted>2025-01-22T08:07:20Z</cp:lastPrinted>
  <dcterms:created xsi:type="dcterms:W3CDTF">2025-01-22T02:36:53Z</dcterms:created>
  <dcterms:modified xsi:type="dcterms:W3CDTF">2025-02-21T08:39:33Z</dcterms:modified>
</cp:coreProperties>
</file>